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1C5D1C-BB48-487B-AF41-A66EB438E23D}">
  <a:tblStyle styleId="{541C5D1C-BB48-487B-AF41-A66EB438E23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4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7EB8964C-208B-77C5-B634-53233DC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>
            <a:extLst>
              <a:ext uri="{FF2B5EF4-FFF2-40B4-BE49-F238E27FC236}">
                <a16:creationId xmlns:a16="http://schemas.microsoft.com/office/drawing/2014/main" id="{D5C09B11-5205-C18D-3611-A1C297649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5:notes">
            <a:extLst>
              <a:ext uri="{FF2B5EF4-FFF2-40B4-BE49-F238E27FC236}">
                <a16:creationId xmlns:a16="http://schemas.microsoft.com/office/drawing/2014/main" id="{74B5D22C-38D0-8276-1696-F652EBB64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670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62f522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3a62f522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62f522aa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3a62f522aa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tags" Target="../tags/tag2.xml"/><Relationship Id="rId16" Type="http://schemas.openxmlformats.org/officeDocument/2006/relationships/image" Target="../media/image41.png"/><Relationship Id="rId1" Type="http://schemas.openxmlformats.org/officeDocument/2006/relationships/tags" Target="../tags/tag1.xml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36.sv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tags" Target="../tags/tag4.xml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234" y="4752975"/>
            <a:ext cx="2345382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rcRect t="7812" b="7812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495550" y="590550"/>
            <a:ext cx="72009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基于改进 U-KAN 的</a:t>
            </a:r>
            <a:b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乳腺超声图像分割方法研究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5524500" y="2419350"/>
            <a:ext cx="1143000" cy="57150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935730" y="2857500"/>
            <a:ext cx="432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医学图像处理课程设计报告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304234" y="4991100"/>
            <a:ext cx="1583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汇报人：</a:t>
            </a:r>
            <a:r>
              <a:rPr lang="en-US" sz="165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宋凯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844176" y="5353050"/>
            <a:ext cx="2598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学号：</a:t>
            </a:r>
            <a:r>
              <a:rPr lang="en-US" sz="165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2023280466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5304234" y="5715000"/>
            <a:ext cx="1583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指导教师：</a:t>
            </a:r>
            <a:r>
              <a:rPr lang="en-US" sz="165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温阳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143000"/>
            <a:ext cx="55245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1143000"/>
            <a:ext cx="55245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381000" y="147637"/>
            <a:ext cx="492217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实验设置 (Experimental Setup)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662939" y="2486025"/>
            <a:ext cx="4960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数据集</a:t>
            </a:r>
            <a:endParaRPr dirty="0"/>
          </a:p>
        </p:txBody>
      </p:sp>
      <p:sp>
        <p:nvSpPr>
          <p:cNvPr id="222" name="Google Shape;222;p22"/>
          <p:cNvSpPr txBox="1"/>
          <p:nvPr/>
        </p:nvSpPr>
        <p:spPr>
          <a:xfrm>
            <a:off x="6568439" y="2486025"/>
            <a:ext cx="4960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训练参数</a:t>
            </a:r>
            <a:endParaRPr dirty="0"/>
          </a:p>
        </p:txBody>
      </p:sp>
      <p:sp>
        <p:nvSpPr>
          <p:cNvPr id="223" name="Google Shape;223;p22"/>
          <p:cNvSpPr txBox="1"/>
          <p:nvPr/>
        </p:nvSpPr>
        <p:spPr>
          <a:xfrm>
            <a:off x="781050" y="3190875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名称：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BUSI (Breast Ultrasound Images)</a:t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781050" y="3695700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样本总量：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780 张</a:t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781050" y="4200525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类别：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正常、良性、恶性</a:t>
            </a:r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781050" y="4705350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划分比例：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 : 2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(训练/测试)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6686550" y="3190875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Input Size：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256 x 256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6686550" y="3695700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Optimizer：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Adam (lr=1e-4)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6686550" y="4200525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Loss Function：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BCE + Dice Loss</a:t>
            </a:r>
            <a:endParaRPr/>
          </a:p>
        </p:txBody>
      </p:sp>
      <p:sp>
        <p:nvSpPr>
          <p:cNvPr id="230" name="Google Shape;230;p22"/>
          <p:cNvSpPr txBox="1"/>
          <p:nvPr/>
        </p:nvSpPr>
        <p:spPr>
          <a:xfrm>
            <a:off x="6686550" y="4705350"/>
            <a:ext cx="47244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Hardware：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NVIDIA CUDA 11.8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381000" y="147637"/>
            <a:ext cx="5002031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定量结果 (Quantitative Results)</a:t>
            </a:r>
            <a:endParaRPr/>
          </a:p>
        </p:txBody>
      </p:sp>
      <p:graphicFrame>
        <p:nvGraphicFramePr>
          <p:cNvPr id="238" name="Google Shape;238;p23"/>
          <p:cNvGraphicFramePr/>
          <p:nvPr/>
        </p:nvGraphicFramePr>
        <p:xfrm>
          <a:off x="952500" y="2600325"/>
          <a:ext cx="10287000" cy="1676400"/>
        </p:xfrm>
        <a:graphic>
          <a:graphicData uri="http://schemas.openxmlformats.org/drawingml/2006/table">
            <a:tbl>
              <a:tblPr firstRow="1" bandRow="1">
                <a:noFill/>
                <a:tableStyleId>{541C5D1C-BB48-487B-AF41-A66EB438E23D}</a:tableStyleId>
              </a:tblPr>
              <a:tblGrid>
                <a:gridCol w="328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Method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Dice Coefficient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IoU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Params (M)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33333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U-KAN (Baseline)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33333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79.97%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33333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67.71%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33333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6.30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3264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UKAN-CBAM (Ours)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80.62% (↑)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68.83% (↑)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33333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6.36 (&lt;1% inc.)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9" name="Google Shape;239;p23"/>
          <p:cNvSpPr txBox="1"/>
          <p:nvPr/>
        </p:nvSpPr>
        <p:spPr>
          <a:xfrm>
            <a:off x="2895600" y="4752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结论：在参数量几乎不增加的情况下，各项核心指标均有提升。</a:t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952500" y="3700462"/>
            <a:ext cx="328642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4238922" y="3700462"/>
            <a:ext cx="2692598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6931521" y="3700462"/>
            <a:ext cx="1860649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8792170" y="3700462"/>
            <a:ext cx="2447329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952500" y="4262437"/>
            <a:ext cx="328642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4238922" y="4262437"/>
            <a:ext cx="2692598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6931521" y="4262437"/>
            <a:ext cx="1860649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8792170" y="4262437"/>
            <a:ext cx="2447329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381000" y="147637"/>
            <a:ext cx="403441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训练效率分析 (Efficiency)</a:t>
            </a:r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8191500" y="2457450"/>
            <a:ext cx="3800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收敛速度对比</a:t>
            </a:r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8191500" y="3019425"/>
            <a:ext cx="36195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Baseline 峰值：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Epoch 141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8191500" y="3448050"/>
            <a:ext cx="36195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Ours 峰值：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Epoch 89</a:t>
            </a:r>
            <a:endParaRPr/>
          </a:p>
        </p:txBody>
      </p:sp>
      <p:sp>
        <p:nvSpPr>
          <p:cNvPr id="258" name="Google Shape;258;p24"/>
          <p:cNvSpPr/>
          <p:nvPr/>
        </p:nvSpPr>
        <p:spPr>
          <a:xfrm>
            <a:off x="8191500" y="4067175"/>
            <a:ext cx="3619500" cy="1905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8191500" y="4276725"/>
            <a:ext cx="36195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速度提升 37%</a:t>
            </a: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8191500" y="4791075"/>
            <a:ext cx="36195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CBAM 加速了特征的有效提取。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3695825" y="1587825"/>
            <a:ext cx="96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8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Epoch 89</a:t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5261100" y="1587825"/>
            <a:ext cx="10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80808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Epoch 141</a:t>
            </a:r>
            <a:endParaRPr/>
          </a:p>
        </p:txBody>
      </p:sp>
      <p:pic>
        <p:nvPicPr>
          <p:cNvPr id="263" name="Google Shape;263;p24" title="11_comparison_los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33550"/>
            <a:ext cx="7886699" cy="4703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24"/>
          <p:cNvCxnSpPr/>
          <p:nvPr/>
        </p:nvCxnSpPr>
        <p:spPr>
          <a:xfrm rot="10800000" flipH="1">
            <a:off x="4069625" y="1954725"/>
            <a:ext cx="35400" cy="4054500"/>
          </a:xfrm>
          <a:prstGeom prst="straightConnector1">
            <a:avLst/>
          </a:prstGeom>
          <a:noFill/>
          <a:ln w="38100" cap="flat" cmpd="sng">
            <a:solidFill>
              <a:srgbClr val="274E13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24"/>
          <p:cNvCxnSpPr/>
          <p:nvPr/>
        </p:nvCxnSpPr>
        <p:spPr>
          <a:xfrm rot="10800000" flipH="1">
            <a:off x="5788650" y="1954725"/>
            <a:ext cx="35400" cy="40545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dash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381000" y="147637"/>
            <a:ext cx="396049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定性结果：精准分割展示</a:t>
            </a: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1524000" y="5676900"/>
            <a:ext cx="91440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Input Image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Ground Truth</a:t>
            </a:r>
            <a:r>
              <a:rPr lang="en-US" sz="12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2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Ours (Prediction)</a:t>
            </a:r>
            <a:endParaRPr/>
          </a:p>
        </p:txBody>
      </p:sp>
      <p:sp>
        <p:nvSpPr>
          <p:cNvPr id="274" name="Google Shape;274;p25"/>
          <p:cNvSpPr txBox="1"/>
          <p:nvPr/>
        </p:nvSpPr>
        <p:spPr>
          <a:xfrm>
            <a:off x="381000" y="6134100"/>
            <a:ext cx="1143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图 4：改进模型对不规则形态肿瘤的精准分割（绿色轮廓与 GT 高度重合）</a:t>
            </a:r>
            <a:endParaRPr/>
          </a:p>
        </p:txBody>
      </p:sp>
      <p:pic>
        <p:nvPicPr>
          <p:cNvPr id="275" name="Google Shape;275;p25" title="benign_0003_resul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175" y="914400"/>
            <a:ext cx="5461648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590675"/>
            <a:ext cx="5079950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1198" y="1590675"/>
            <a:ext cx="5079950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/>
        </p:nvSpPr>
        <p:spPr>
          <a:xfrm>
            <a:off x="381000" y="147637"/>
            <a:ext cx="63017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定性结果：对比分析 (Ours vs Baseline)</a:t>
            </a:r>
            <a:endParaRPr/>
          </a:p>
        </p:txBody>
      </p:sp>
      <p:sp>
        <p:nvSpPr>
          <p:cNvPr id="285" name="Google Shape;285;p26"/>
          <p:cNvSpPr txBox="1"/>
          <p:nvPr/>
        </p:nvSpPr>
        <p:spPr>
          <a:xfrm>
            <a:off x="5841950" y="3595687"/>
            <a:ext cx="508248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CCCCC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VS</a:t>
            </a:r>
            <a:endParaRPr/>
          </a:p>
        </p:txBody>
      </p:sp>
      <p:sp>
        <p:nvSpPr>
          <p:cNvPr id="286" name="Google Shape;286;p26"/>
          <p:cNvSpPr txBox="1"/>
          <p:nvPr/>
        </p:nvSpPr>
        <p:spPr>
          <a:xfrm>
            <a:off x="1785937" y="1143000"/>
            <a:ext cx="238342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Baseline Result</a:t>
            </a:r>
            <a:endParaRPr/>
          </a:p>
        </p:txBody>
      </p:sp>
      <p:sp>
        <p:nvSpPr>
          <p:cNvPr id="287" name="Google Shape;287;p26"/>
          <p:cNvSpPr txBox="1"/>
          <p:nvPr/>
        </p:nvSpPr>
        <p:spPr>
          <a:xfrm>
            <a:off x="1948749" y="6048375"/>
            <a:ext cx="21531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存在欠分割/边缘粗糙</a:t>
            </a:r>
            <a:endParaRPr/>
          </a:p>
        </p:txBody>
      </p:sp>
      <p:sp>
        <p:nvSpPr>
          <p:cNvPr id="288" name="Google Shape;288;p26"/>
          <p:cNvSpPr txBox="1"/>
          <p:nvPr/>
        </p:nvSpPr>
        <p:spPr>
          <a:xfrm>
            <a:off x="8407300" y="1143000"/>
            <a:ext cx="181397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Ours Result</a:t>
            </a: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7804249" y="6048375"/>
            <a:ext cx="29337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008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边界贴合度更高，细节保留完整</a:t>
            </a:r>
            <a:endParaRPr/>
          </a:p>
        </p:txBody>
      </p:sp>
      <p:pic>
        <p:nvPicPr>
          <p:cNvPr id="290" name="Google Shape;290;p26" title="12_baselin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099" y="1825638"/>
            <a:ext cx="5003752" cy="389253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/>
          <p:nvPr/>
        </p:nvSpPr>
        <p:spPr>
          <a:xfrm>
            <a:off x="4101840" y="4442475"/>
            <a:ext cx="476400" cy="4764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26" title="12_our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9300" y="1825625"/>
            <a:ext cx="5003752" cy="389256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/>
          <p:nvPr/>
        </p:nvSpPr>
        <p:spPr>
          <a:xfrm>
            <a:off x="10455164" y="4442475"/>
            <a:ext cx="476400" cy="4764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00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5434013"/>
            <a:ext cx="114300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381000" y="147637"/>
            <a:ext cx="404144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鲁棒性分析 (Robustness)</a:t>
            </a:r>
            <a:endParaRPr/>
          </a:p>
        </p:txBody>
      </p:sp>
      <p:sp>
        <p:nvSpPr>
          <p:cNvPr id="302" name="Google Shape;302;p27"/>
          <p:cNvSpPr txBox="1"/>
          <p:nvPr/>
        </p:nvSpPr>
        <p:spPr>
          <a:xfrm>
            <a:off x="571500" y="5624513"/>
            <a:ext cx="110490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挑战场景：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极低对比度、强噪声干扰。</a:t>
            </a:r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571500" y="6053138"/>
            <a:ext cx="110490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表现：</a:t>
            </a:r>
            <a:r>
              <a:rPr lang="en-US" sz="1650" b="0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即使在模糊场景下，注意力机制依然能有效锁定病灶区域。</a:t>
            </a:r>
            <a:endParaRPr/>
          </a:p>
        </p:txBody>
      </p:sp>
      <p:pic>
        <p:nvPicPr>
          <p:cNvPr id="304" name="Google Shape;304;p27" title="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4487" y="804862"/>
            <a:ext cx="6159392" cy="448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8">
          <a:extLst>
            <a:ext uri="{FF2B5EF4-FFF2-40B4-BE49-F238E27FC236}">
              <a16:creationId xmlns:a16="http://schemas.microsoft.com/office/drawing/2014/main" id="{952D0B72-8E5A-10B3-E228-311F4623B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8" descr="image.png">
            <a:extLst>
              <a:ext uri="{FF2B5EF4-FFF2-40B4-BE49-F238E27FC236}">
                <a16:creationId xmlns:a16="http://schemas.microsoft.com/office/drawing/2014/main" id="{80D26806-3EED-82ED-997F-827DE3C267B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8">
            <a:extLst>
              <a:ext uri="{FF2B5EF4-FFF2-40B4-BE49-F238E27FC236}">
                <a16:creationId xmlns:a16="http://schemas.microsoft.com/office/drawing/2014/main" id="{BA022BE7-E2F3-E3EA-9B71-880D2E66FC4B}"/>
              </a:ext>
            </a:extLst>
          </p:cNvPr>
          <p:cNvSpPr txBox="1"/>
          <p:nvPr/>
        </p:nvSpPr>
        <p:spPr>
          <a:xfrm>
            <a:off x="381000" y="147637"/>
            <a:ext cx="817659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700" b="0" i="0" u="none" strike="noStrike" cap="none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代码开源与项目贡献 </a:t>
            </a:r>
            <a:r>
              <a:rPr lang="en-US" altLang="zh-CN" sz="2700" b="0" i="0" u="none" strike="noStrike" cap="none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</a:t>
            </a:r>
            <a:r>
              <a:rPr lang="en-US" sz="2700" b="0" i="0" u="none" strike="noStrike" cap="none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 Source &amp; Contribution)</a:t>
            </a:r>
            <a:endParaRPr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94769791-5BE7-C75E-0C72-3137413C85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1" y="1742662"/>
            <a:ext cx="781878" cy="7818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DD08EA-891C-96C9-D58D-A264CD98F49C}"/>
              </a:ext>
            </a:extLst>
          </p:cNvPr>
          <p:cNvSpPr txBox="1"/>
          <p:nvPr/>
        </p:nvSpPr>
        <p:spPr>
          <a:xfrm>
            <a:off x="1292087" y="1742662"/>
            <a:ext cx="273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Project Address: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AFB50-8AFE-56A4-1AC2-B6E8DF1C2880}"/>
              </a:ext>
            </a:extLst>
          </p:cNvPr>
          <p:cNvSpPr txBox="1"/>
          <p:nvPr/>
        </p:nvSpPr>
        <p:spPr>
          <a:xfrm>
            <a:off x="1292087" y="2166730"/>
            <a:ext cx="4959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u="sng" dirty="0">
                <a:solidFill>
                  <a:srgbClr val="00B0F0"/>
                </a:solidFill>
              </a:rPr>
              <a:t>https://github.com/kai666-song/Medical-Image-Segmentation-UKAN.git</a:t>
            </a:r>
            <a:endParaRPr lang="zh-CN" altLang="en-US" sz="1600" b="1" u="sng" dirty="0">
              <a:solidFill>
                <a:srgbClr val="00B0F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ECC130-5B76-AD88-8AB7-2EBA6C3F976D}"/>
              </a:ext>
            </a:extLst>
          </p:cNvPr>
          <p:cNvSpPr txBox="1"/>
          <p:nvPr/>
        </p:nvSpPr>
        <p:spPr>
          <a:xfrm>
            <a:off x="1292087" y="3113903"/>
            <a:ext cx="60976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zh-CN" altLang="en-US" sz="1400" b="1" i="0" u="none" strike="noStrike" dirty="0">
                <a:solidFill>
                  <a:srgbClr val="003366"/>
                </a:solidFill>
                <a:effectLst/>
                <a:latin typeface="Lato" panose="020F0502020204030203" pitchFamily="34" charset="0"/>
              </a:rPr>
              <a:t>完整复现 </a:t>
            </a:r>
            <a:r>
              <a:rPr lang="en-US" altLang="zh-CN" sz="1400" b="1" i="0" u="none" strike="noStrike" dirty="0">
                <a:solidFill>
                  <a:srgbClr val="003366"/>
                </a:solidFill>
                <a:effectLst/>
                <a:latin typeface="Lato" panose="020F0502020204030203" pitchFamily="34" charset="0"/>
              </a:rPr>
              <a:t>(Full Reproduction)</a:t>
            </a:r>
            <a:br>
              <a:rPr lang="en-US" altLang="zh-CN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包含 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U-KAN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基线与改进版的所有训练脚本。</a:t>
            </a:r>
            <a:endParaRPr lang="zh-CN" altLang="en-US" b="0" dirty="0">
              <a:effectLst/>
            </a:endParaRPr>
          </a:p>
          <a:p>
            <a:pPr>
              <a:buNone/>
            </a:pPr>
            <a:br>
              <a:rPr lang="zh-CN" altLang="en-US" b="0" dirty="0">
                <a:effectLst/>
              </a:rPr>
            </a:br>
            <a:endParaRPr lang="zh-CN" altLang="en-US" b="0" dirty="0">
              <a:effectLst/>
            </a:endParaRPr>
          </a:p>
          <a:p>
            <a:pPr rtl="0">
              <a:buNone/>
            </a:pPr>
            <a:r>
              <a:rPr lang="zh-CN" altLang="en-US" sz="1400" b="1" i="0" u="none" strike="noStrike" dirty="0">
                <a:solidFill>
                  <a:srgbClr val="003366"/>
                </a:solidFill>
                <a:effectLst/>
                <a:latin typeface="Lato" panose="020F0502020204030203" pitchFamily="34" charset="0"/>
              </a:rPr>
              <a:t>模块化设计 </a:t>
            </a:r>
            <a:r>
              <a:rPr lang="en-US" altLang="zh-CN" sz="1400" b="1" i="0" u="none" strike="noStrike" dirty="0">
                <a:solidFill>
                  <a:srgbClr val="003366"/>
                </a:solidFill>
                <a:effectLst/>
                <a:latin typeface="Lato" panose="020F0502020204030203" pitchFamily="34" charset="0"/>
              </a:rPr>
              <a:t>(Modular Design)</a:t>
            </a:r>
            <a:br>
              <a:rPr lang="en-US" altLang="zh-CN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解耦了模型定义 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(archs.py)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与注意力模块 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(attention.py)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。</a:t>
            </a:r>
            <a:endParaRPr lang="en-US" altLang="zh-CN" b="0" dirty="0">
              <a:effectLst/>
            </a:endParaRPr>
          </a:p>
          <a:p>
            <a:pPr>
              <a:buNone/>
            </a:pPr>
            <a:br>
              <a:rPr lang="en-US" altLang="zh-CN" b="0" dirty="0">
                <a:effectLst/>
              </a:rPr>
            </a:br>
            <a:endParaRPr lang="en-US" altLang="zh-CN" b="0" dirty="0">
              <a:effectLst/>
            </a:endParaRPr>
          </a:p>
          <a:p>
            <a:pPr rtl="0">
              <a:buNone/>
            </a:pPr>
            <a:r>
              <a:rPr lang="zh-CN" altLang="en-US" sz="1400" b="1" i="0" u="none" strike="noStrike" dirty="0">
                <a:solidFill>
                  <a:srgbClr val="003366"/>
                </a:solidFill>
                <a:effectLst/>
                <a:latin typeface="Lato" panose="020F0502020204030203" pitchFamily="34" charset="0"/>
              </a:rPr>
              <a:t>开箱即用 </a:t>
            </a:r>
            <a:r>
              <a:rPr lang="en-US" altLang="zh-CN" sz="1400" b="1" i="0" u="none" strike="noStrike" dirty="0">
                <a:solidFill>
                  <a:srgbClr val="003366"/>
                </a:solidFill>
                <a:effectLst/>
                <a:latin typeface="Lato" panose="020F0502020204030203" pitchFamily="34" charset="0"/>
              </a:rPr>
              <a:t>(Out-of-the-box)</a:t>
            </a:r>
            <a:br>
              <a:rPr lang="en-US" altLang="zh-CN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提供预训练权重 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(.</a:t>
            </a:r>
            <a:r>
              <a:rPr lang="en-US" altLang="zh-CN" sz="1400" b="0" i="0" u="none" strike="noStrike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pth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)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和详细的 </a:t>
            </a:r>
            <a:r>
              <a:rPr lang="en-US" altLang="zh-CN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README </a:t>
            </a:r>
            <a:r>
              <a:rPr lang="zh-CN" altLang="en-US" sz="1400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文档。</a:t>
            </a:r>
            <a:endParaRPr lang="zh-CN" altLang="en-US" b="0" dirty="0">
              <a:effectLst/>
            </a:endParaRPr>
          </a:p>
          <a:p>
            <a:pPr>
              <a:buNone/>
            </a:pPr>
            <a:br>
              <a:rPr lang="zh-CN" altLang="en-US" dirty="0"/>
            </a:br>
            <a:endParaRPr lang="zh-CN" altLang="en-US" dirty="0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23A6F525-7BCF-71A1-F20C-CE4ED5BFDFA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4980" y="3113903"/>
            <a:ext cx="397899" cy="397899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A47D8168-12F5-5452-4CB3-2B7082E7AF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979" y="4051135"/>
            <a:ext cx="397899" cy="397899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E2C5CCD-3881-3EDA-57E8-EDDD201AE6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4979" y="4839447"/>
            <a:ext cx="397899" cy="3978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B360E1-B8D5-EC4A-0253-1301EF16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15" y="5443538"/>
            <a:ext cx="25146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D0C947-7CE3-1BEE-DBB2-EBAFE85970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3133" y="5500199"/>
            <a:ext cx="1086440" cy="10864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E5BFCC3-82CB-0397-C48C-372F8E3B2BDB}"/>
              </a:ext>
            </a:extLst>
          </p:cNvPr>
          <p:cNvSpPr txBox="1"/>
          <p:nvPr/>
        </p:nvSpPr>
        <p:spPr>
          <a:xfrm>
            <a:off x="2724654" y="5784562"/>
            <a:ext cx="108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>
                <a:solidFill>
                  <a:schemeClr val="tx1"/>
                </a:solidFill>
              </a:rPr>
              <a:t>Scan QR code to</a:t>
            </a:r>
            <a:endParaRPr lang="zh-CN" altLang="en-US" sz="1600" b="1" i="1" dirty="0">
              <a:solidFill>
                <a:schemeClr val="tx1"/>
              </a:solidFill>
            </a:endParaRPr>
          </a:p>
        </p:txBody>
      </p:sp>
      <p:pic>
        <p:nvPicPr>
          <p:cNvPr id="18" name="图片 17" descr="电脑屏幕的截图&#10;&#10;AI 生成的内容可能不正确。">
            <a:extLst>
              <a:ext uri="{FF2B5EF4-FFF2-40B4-BE49-F238E27FC236}">
                <a16:creationId xmlns:a16="http://schemas.microsoft.com/office/drawing/2014/main" id="{D18F6B0F-F48D-85AB-ABB2-1DE2FE6CD79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89082" y="1742662"/>
            <a:ext cx="5446681" cy="429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6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8"/>
          <p:cNvSpPr txBox="1"/>
          <p:nvPr/>
        </p:nvSpPr>
        <p:spPr>
          <a:xfrm>
            <a:off x="381000" y="147637"/>
            <a:ext cx="392142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总结与展望 (Conclusion)</a:t>
            </a:r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1000125" y="1733550"/>
            <a:ext cx="1085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总结</a:t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857250" y="1733550"/>
            <a:ext cx="57150" cy="419100"/>
          </a:xfrm>
          <a:prstGeom prst="rect">
            <a:avLst/>
          </a:prstGeom>
          <a:solidFill>
            <a:srgbClr val="0032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1000125" y="4467225"/>
            <a:ext cx="1085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5555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展望</a:t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57250" y="4467225"/>
            <a:ext cx="57150" cy="419100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1066800" y="2295525"/>
            <a:ext cx="762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•</a:t>
            </a:r>
            <a:endParaRPr/>
          </a:p>
        </p:txBody>
      </p:sp>
      <p:sp>
        <p:nvSpPr>
          <p:cNvPr id="317" name="Google Shape;317;p28"/>
          <p:cNvSpPr txBox="1"/>
          <p:nvPr/>
        </p:nvSpPr>
        <p:spPr>
          <a:xfrm>
            <a:off x="1143000" y="2295525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成功复现 U-KAN 架构并应用于医学图像。</a:t>
            </a:r>
            <a:endParaRPr sz="1500"/>
          </a:p>
        </p:txBody>
      </p:sp>
      <p:sp>
        <p:nvSpPr>
          <p:cNvPr id="318" name="Google Shape;318;p28"/>
          <p:cNvSpPr txBox="1"/>
          <p:nvPr/>
        </p:nvSpPr>
        <p:spPr>
          <a:xfrm>
            <a:off x="1066800" y="2762250"/>
            <a:ext cx="762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•</a:t>
            </a:r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1143000" y="2762250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通过引入 </a:t>
            </a:r>
            <a:r>
              <a:rPr lang="en-US" sz="17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CBAM</a:t>
            </a:r>
            <a:r>
              <a:rPr lang="en-US" sz="17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，以 &lt; 1% 的参数代价，换取了：</a:t>
            </a:r>
            <a:endParaRPr sz="1500"/>
          </a:p>
        </p:txBody>
      </p:sp>
      <p:sp>
        <p:nvSpPr>
          <p:cNvPr id="320" name="Google Shape;320;p28"/>
          <p:cNvSpPr txBox="1"/>
          <p:nvPr/>
        </p:nvSpPr>
        <p:spPr>
          <a:xfrm>
            <a:off x="1066800" y="5029200"/>
            <a:ext cx="762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•</a:t>
            </a:r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1143000" y="5029200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验证该方法在其他器官（肝脏、甲状腺）数据集上的泛化能力。</a:t>
            </a:r>
            <a:endParaRPr sz="1500"/>
          </a:p>
        </p:txBody>
      </p:sp>
      <p:sp>
        <p:nvSpPr>
          <p:cNvPr id="322" name="Google Shape;322;p28"/>
          <p:cNvSpPr txBox="1"/>
          <p:nvPr/>
        </p:nvSpPr>
        <p:spPr>
          <a:xfrm>
            <a:off x="1066800" y="5633025"/>
            <a:ext cx="762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•</a:t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1143000" y="5633025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探索更轻量级的注意力模块以适应移动端超声设备。</a:t>
            </a:r>
            <a:endParaRPr sz="1500"/>
          </a:p>
        </p:txBody>
      </p:sp>
      <p:sp>
        <p:nvSpPr>
          <p:cNvPr id="324" name="Google Shape;324;p28"/>
          <p:cNvSpPr txBox="1"/>
          <p:nvPr/>
        </p:nvSpPr>
        <p:spPr>
          <a:xfrm>
            <a:off x="1204838" y="3205138"/>
            <a:ext cx="123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○</a:t>
            </a:r>
            <a:endParaRPr/>
          </a:p>
        </p:txBody>
      </p:sp>
      <p:sp>
        <p:nvSpPr>
          <p:cNvPr id="325" name="Google Shape;325;p28"/>
          <p:cNvSpPr txBox="1"/>
          <p:nvPr/>
        </p:nvSpPr>
        <p:spPr>
          <a:xfrm>
            <a:off x="1328663" y="3205138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37% 的训练速度提升</a:t>
            </a:r>
            <a:endParaRPr sz="1500"/>
          </a:p>
        </p:txBody>
      </p:sp>
      <p:sp>
        <p:nvSpPr>
          <p:cNvPr id="326" name="Google Shape;326;p28"/>
          <p:cNvSpPr txBox="1"/>
          <p:nvPr/>
        </p:nvSpPr>
        <p:spPr>
          <a:xfrm>
            <a:off x="1204850" y="3606750"/>
            <a:ext cx="123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○</a:t>
            </a:r>
            <a:endParaRPr/>
          </a:p>
        </p:txBody>
      </p:sp>
      <p:sp>
        <p:nvSpPr>
          <p:cNvPr id="327" name="Google Shape;327;p28"/>
          <p:cNvSpPr txBox="1"/>
          <p:nvPr/>
        </p:nvSpPr>
        <p:spPr>
          <a:xfrm>
            <a:off x="1328675" y="3606750"/>
            <a:ext cx="10191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0.65% 的精度 (Dice) 提升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9"/>
          <p:cNvSpPr txBox="1"/>
          <p:nvPr/>
        </p:nvSpPr>
        <p:spPr>
          <a:xfrm>
            <a:off x="4495800" y="1738312"/>
            <a:ext cx="320040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感谢聆听！</a:t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5248625" y="2947987"/>
            <a:ext cx="952500" cy="38100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9"/>
          <p:cNvSpPr txBox="1"/>
          <p:nvPr/>
        </p:nvSpPr>
        <p:spPr>
          <a:xfrm>
            <a:off x="5115123" y="3302525"/>
            <a:ext cx="1219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 &amp; A</a:t>
            </a: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4751784" y="4719637"/>
            <a:ext cx="2688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58350" y="2863155"/>
            <a:ext cx="1157882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381000" y="147637"/>
            <a:ext cx="3701556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研究背景 (Background)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381000" y="1557337"/>
            <a:ext cx="5650706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临床需求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81000" y="2024062"/>
            <a:ext cx="5381625" cy="28575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381000" y="2386012"/>
            <a:ext cx="53816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乳腺癌是全球女性最常见的恶性肿瘤，</a:t>
            </a: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早期筛查 (Ultrasound)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是提高生存率的关键。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381000" y="3509962"/>
            <a:ext cx="5650706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核心痛点</a:t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381000" y="3976687"/>
            <a:ext cx="5381625" cy="28575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6429375" y="6134100"/>
            <a:ext cx="5381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图 1：典型乳腺超声图像中的模糊病灶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476250" y="4148137"/>
            <a:ext cx="528637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🛑 </a:t>
            </a: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斑点噪声 (Speckle Noise)：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降低信噪比，掩盖微小病灶。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476250" y="4891087"/>
            <a:ext cx="528637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🛑 </a:t>
            </a: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边界模糊 (Fuzzy Boundaries)：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肿瘤与周围组织对比度低。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476250" y="5634037"/>
            <a:ext cx="52863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🛑 </a:t>
            </a: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依赖人工：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医生标注耗时且存在主观差异。</a:t>
            </a:r>
            <a:endParaRPr/>
          </a:p>
        </p:txBody>
      </p:sp>
      <p:pic>
        <p:nvPicPr>
          <p:cNvPr id="109" name="Google Shape;109;p14" title="2.1.jpg"/>
          <p:cNvPicPr preferRelativeResize="0"/>
          <p:nvPr/>
        </p:nvPicPr>
        <p:blipFill rotWithShape="1">
          <a:blip r:embed="rId5">
            <a:alphaModFix/>
          </a:blip>
          <a:srcRect t="6400" b="6392"/>
          <a:stretch/>
        </p:blipFill>
        <p:spPr>
          <a:xfrm>
            <a:off x="6429375" y="1806624"/>
            <a:ext cx="5381625" cy="35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10400206" y="2576345"/>
            <a:ext cx="952500" cy="762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0775" y="2168750"/>
            <a:ext cx="4701775" cy="31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381000" y="147637"/>
            <a:ext cx="395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现有方法</a:t>
            </a:r>
            <a:r>
              <a:rPr lang="en-US" sz="2700" b="0" i="0" u="none" strike="noStrike" cap="none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(Related Work)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247888" y="1143000"/>
            <a:ext cx="559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U-Net (Classic)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7409900" y="2482000"/>
            <a:ext cx="470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特点：</a:t>
            </a: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000" b="0" i="0" u="none" strike="noStrike" cap="none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CNN 领域的基石，编码器-解码器结构。</a:t>
            </a:r>
            <a:endParaRPr sz="1900"/>
          </a:p>
        </p:txBody>
      </p:sp>
      <p:sp>
        <p:nvSpPr>
          <p:cNvPr id="121" name="Google Shape;121;p15"/>
          <p:cNvSpPr txBox="1"/>
          <p:nvPr/>
        </p:nvSpPr>
        <p:spPr>
          <a:xfrm>
            <a:off x="7409900" y="3733050"/>
            <a:ext cx="4203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局限：</a:t>
            </a:r>
            <a:endParaRPr sz="2000" b="1" i="0" u="none" strike="noStrike" cap="none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卷积操作受限于</a:t>
            </a:r>
            <a:r>
              <a:rPr lang="en-US" sz="200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局部感受野</a:t>
            </a: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，难以捕捉全局语义。</a:t>
            </a:r>
            <a:endParaRPr sz="1900"/>
          </a:p>
        </p:txBody>
      </p:sp>
      <p:pic>
        <p:nvPicPr>
          <p:cNvPr id="122" name="Google Shape;122;p15" title="3.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64700"/>
            <a:ext cx="6975975" cy="427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20387" y="257175"/>
            <a:ext cx="109061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381000" y="147637"/>
            <a:ext cx="395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现有方法 (Related Work)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247888" y="1143000"/>
            <a:ext cx="5590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620149" y="2820850"/>
            <a:ext cx="4395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2" name="Google Shape;132;p16"/>
          <p:cNvSpPr txBox="1"/>
          <p:nvPr/>
        </p:nvSpPr>
        <p:spPr>
          <a:xfrm>
            <a:off x="7620149" y="3894400"/>
            <a:ext cx="3929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3" name="Google Shape;133;p16"/>
          <p:cNvSpPr txBox="1"/>
          <p:nvPr/>
        </p:nvSpPr>
        <p:spPr>
          <a:xfrm>
            <a:off x="844975" y="1143000"/>
            <a:ext cx="559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U-KAN (Baseline)</a:t>
            </a:r>
            <a:endParaRPr/>
          </a:p>
        </p:txBody>
      </p:sp>
      <p:pic>
        <p:nvPicPr>
          <p:cNvPr id="134" name="Google Shape;134;p16" title="3.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64700"/>
            <a:ext cx="6975974" cy="427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7500" y="2253000"/>
            <a:ext cx="4574400" cy="30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7420197" y="2582350"/>
            <a:ext cx="43908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优势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：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000" b="0" i="0" u="none" strike="noStrike" cap="none" dirty="0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KAN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替代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MLP，拟合能力更强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sz="1900" dirty="0"/>
          </a:p>
        </p:txBody>
      </p:sp>
      <p:sp>
        <p:nvSpPr>
          <p:cNvPr id="137" name="Google Shape;137;p16"/>
          <p:cNvSpPr txBox="1"/>
          <p:nvPr/>
        </p:nvSpPr>
        <p:spPr>
          <a:xfrm>
            <a:off x="7420198" y="4040650"/>
            <a:ext cx="432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不足：</a:t>
            </a: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000" b="0" i="0" u="none" strike="noStrike" cap="none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缺乏针对特定病灶的</a:t>
            </a:r>
            <a:r>
              <a:rPr lang="en-US" sz="200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注意力机制</a:t>
            </a:r>
            <a:r>
              <a:rPr lang="en-US" sz="200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sz="1900"/>
          </a:p>
        </p:txBody>
      </p:sp>
      <p:pic>
        <p:nvPicPr>
          <p:cNvPr id="2" name="Google Shape;115;p15" descr="image.png">
            <a:extLst>
              <a:ext uri="{FF2B5EF4-FFF2-40B4-BE49-F238E27FC236}">
                <a16:creationId xmlns:a16="http://schemas.microsoft.com/office/drawing/2014/main" id="{F8AEC24A-57E5-8AA5-933C-629A7A73D0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8;p15">
            <a:extLst>
              <a:ext uri="{FF2B5EF4-FFF2-40B4-BE49-F238E27FC236}">
                <a16:creationId xmlns:a16="http://schemas.microsoft.com/office/drawing/2014/main" id="{4917D1F0-AEBF-62AA-41C4-E0570B7EF757}"/>
              </a:ext>
            </a:extLst>
          </p:cNvPr>
          <p:cNvSpPr txBox="1"/>
          <p:nvPr/>
        </p:nvSpPr>
        <p:spPr>
          <a:xfrm>
            <a:off x="381000" y="147637"/>
            <a:ext cx="395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现有方法</a:t>
            </a:r>
            <a:r>
              <a:rPr lang="en-US" sz="2700" b="0" i="0" u="none" strike="noStrike" cap="none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(Related Work)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2105025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35242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3000" y="494347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381000" y="147625"/>
            <a:ext cx="480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本文贡献 (Contributions)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2000250" y="1919287"/>
            <a:ext cx="8765626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完整复现与基准建立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2000250" y="2433625"/>
            <a:ext cx="8694254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成功搭建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U-KAN 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基线模型，并基于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1" i="0" u="none" strike="noStrike" cap="none" dirty="0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BUSI Dataset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建立了完整的训练与评估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Benchmark。</a:t>
            </a:r>
            <a:endParaRPr dirty="0"/>
          </a:p>
        </p:txBody>
      </p:sp>
      <p:sp>
        <p:nvSpPr>
          <p:cNvPr id="150" name="Google Shape;150;p17"/>
          <p:cNvSpPr txBox="1"/>
          <p:nvPr/>
        </p:nvSpPr>
        <p:spPr>
          <a:xfrm>
            <a:off x="2000250" y="3338512"/>
            <a:ext cx="9290067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架构创新：UKAN-CBAM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2000250" y="3877710"/>
            <a:ext cx="9370115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在跳跃连接处引入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1" i="0" u="none" strike="noStrike" cap="none" dirty="0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CBAM (</a:t>
            </a:r>
            <a:r>
              <a:rPr lang="en-US" sz="1650" b="1" i="0" u="none" strike="noStrike" cap="none" dirty="0" err="1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双重注意力机制</a:t>
            </a:r>
            <a:r>
              <a:rPr lang="en-US" sz="1650" b="1" i="0" u="none" strike="noStrike" cap="none" dirty="0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在特征融合前有效抑制背景噪声，聚焦肿瘤区域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dirty="0"/>
          </a:p>
        </p:txBody>
      </p:sp>
      <p:sp>
        <p:nvSpPr>
          <p:cNvPr id="152" name="Google Shape;152;p17"/>
          <p:cNvSpPr txBox="1"/>
          <p:nvPr/>
        </p:nvSpPr>
        <p:spPr>
          <a:xfrm>
            <a:off x="2000250" y="4757737"/>
            <a:ext cx="8613889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显著的性能提升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2000250" y="5307496"/>
            <a:ext cx="8613889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Dice 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系数达到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1" i="0" u="none" strike="noStrike" cap="none" dirty="0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80.62%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(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提升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0.65%)，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且模型收敛速度提升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50" b="1" i="0" u="none" strike="noStrike" cap="none" dirty="0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37%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仅增加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&lt; 1% </a:t>
            </a:r>
            <a:r>
              <a:rPr lang="en-US" sz="1650" b="0" i="0" u="none" strike="noStrike" cap="none" dirty="0" err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参数量</a:t>
            </a:r>
            <a:r>
              <a:rPr lang="en-US" sz="1650" b="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381000" y="147637"/>
            <a:ext cx="448149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基线模型 (Baseline: U-KAN)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1333500" y="1143000"/>
            <a:ext cx="95250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核心思想：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利用 Kolmogorov-Arnold Networks (KAN) 的可学习激活函数特性，替代传统 U-Net 中的卷积/MLP 层，以获得更好的非线性拟合能力。</a:t>
            </a:r>
            <a:endParaRPr/>
          </a:p>
        </p:txBody>
      </p:sp>
      <p:pic>
        <p:nvPicPr>
          <p:cNvPr id="162" name="Google Shape;162;p18" title="3.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250" y="1940175"/>
            <a:ext cx="8294124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8350" y="1975388"/>
            <a:ext cx="4776275" cy="29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/>
          <p:nvPr/>
        </p:nvSpPr>
        <p:spPr>
          <a:xfrm>
            <a:off x="1068350" y="1724100"/>
            <a:ext cx="1887900" cy="295200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1068350" y="1771650"/>
            <a:ext cx="20346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主干网络 (Encoder)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2809" y="1143000"/>
            <a:ext cx="480819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81000" y="147637"/>
            <a:ext cx="432054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改进策略：引入注意力机制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7364759" y="1652588"/>
            <a:ext cx="436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57F1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CBAM 模块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7326659" y="2166938"/>
            <a:ext cx="4160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Convolutional Block Attention Module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7364746" y="3044325"/>
            <a:ext cx="3094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1. Channel Attention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7364759" y="3486150"/>
            <a:ext cx="416049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关注 </a:t>
            </a: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"What"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(什么特征？)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7364759" y="3914775"/>
            <a:ext cx="4160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b="0" i="0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通过全局池化，抑制无关的噪声通道。</a:t>
            </a:r>
            <a:endParaRPr sz="1600"/>
          </a:p>
        </p:txBody>
      </p:sp>
      <p:sp>
        <p:nvSpPr>
          <p:cNvPr id="179" name="Google Shape;179;p19"/>
          <p:cNvSpPr txBox="1"/>
          <p:nvPr/>
        </p:nvSpPr>
        <p:spPr>
          <a:xfrm>
            <a:off x="7364745" y="4524375"/>
            <a:ext cx="3159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326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Spatial Attention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7326659" y="4985838"/>
            <a:ext cx="4160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关注 </a:t>
            </a:r>
            <a:r>
              <a:rPr lang="en-US" sz="1650" b="1" i="0" u="none" strike="noStrike" cap="none">
                <a:solidFill>
                  <a:srgbClr val="FF64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"Where"</a:t>
            </a:r>
            <a:r>
              <a:rPr lang="en-US" sz="1650" b="0" i="0" u="none" strike="noStrike" cap="none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(在哪里？)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7326659" y="5424200"/>
            <a:ext cx="4160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b="0" i="0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聚焦病灶的空间位置，强化边界纹理。</a:t>
            </a:r>
            <a:endParaRPr sz="1600"/>
          </a:p>
        </p:txBody>
      </p:sp>
      <p:pic>
        <p:nvPicPr>
          <p:cNvPr id="182" name="Google Shape;182;p19" title="6.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675" y="1862425"/>
            <a:ext cx="6698009" cy="356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381000" y="147637"/>
            <a:ext cx="498093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创新架构：UKAN-CBAM</a:t>
            </a:r>
            <a:endParaRPr dirty="0"/>
          </a:p>
        </p:txBody>
      </p:sp>
      <p:sp>
        <p:nvSpPr>
          <p:cNvPr id="190" name="Google Shape;190;p20"/>
          <p:cNvSpPr txBox="1"/>
          <p:nvPr/>
        </p:nvSpPr>
        <p:spPr>
          <a:xfrm>
            <a:off x="381000" y="6184425"/>
            <a:ext cx="11430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图 3：改进后的网络架构，在 Skip Connection 处串联 CBAM 模块</a:t>
            </a:r>
            <a:endParaRPr/>
          </a:p>
        </p:txBody>
      </p:sp>
      <p:pic>
        <p:nvPicPr>
          <p:cNvPr id="191" name="Google Shape;191;p20" title="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863" y="1321662"/>
            <a:ext cx="8448266" cy="460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4198700" y="2527975"/>
            <a:ext cx="4001700" cy="1254300"/>
          </a:xfrm>
          <a:prstGeom prst="roundRect">
            <a:avLst>
              <a:gd name="adj" fmla="val 9691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8475" y="2137941"/>
            <a:ext cx="217170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143000"/>
            <a:ext cx="55245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1143000"/>
            <a:ext cx="55245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495425"/>
            <a:ext cx="552450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6500" y="1495425"/>
            <a:ext cx="552450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381000" y="147625"/>
            <a:ext cx="5044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代码实现 (Implementation)</a:t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381000" y="1143000"/>
            <a:ext cx="5524500" cy="35242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476250" y="1238250"/>
            <a:ext cx="53340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CCCC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cbam.py</a:t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381000" y="1485900"/>
            <a:ext cx="5524500" cy="952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6286500" y="1143000"/>
            <a:ext cx="5524500" cy="35242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6381750" y="1238250"/>
            <a:ext cx="53340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CCCC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ukan_model.py</a:t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6286500" y="1485900"/>
            <a:ext cx="5524500" cy="952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7000" y="3590925"/>
            <a:ext cx="51435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ic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ic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ic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icon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587</Words>
  <Application>Microsoft Office PowerPoint</Application>
  <PresentationFormat>宽屏</PresentationFormat>
  <Paragraphs>122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Microsoft YaHei</vt:lpstr>
      <vt:lpstr>Arial</vt:lpstr>
      <vt:lpstr>Calibri</vt:lpstr>
      <vt:lpstr>Lato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凯 宋</cp:lastModifiedBy>
  <cp:revision>2</cp:revision>
  <dcterms:modified xsi:type="dcterms:W3CDTF">2025-12-12T01:08:07Z</dcterms:modified>
</cp:coreProperties>
</file>